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62" r:id="rId5"/>
    <p:sldId id="288" r:id="rId6"/>
    <p:sldId id="294" r:id="rId7"/>
    <p:sldId id="292" r:id="rId8"/>
    <p:sldId id="295" r:id="rId9"/>
    <p:sldId id="270" r:id="rId10"/>
    <p:sldId id="266" r:id="rId11"/>
    <p:sldId id="293" r:id="rId12"/>
    <p:sldId id="296" r:id="rId13"/>
    <p:sldId id="291" r:id="rId14"/>
    <p:sldId id="273" r:id="rId15"/>
    <p:sldId id="275" r:id="rId16"/>
    <p:sldId id="278" r:id="rId17"/>
    <p:sldId id="290" r:id="rId1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7" autoAdjust="0"/>
    <p:restoredTop sz="87648" autoAdjust="0"/>
  </p:normalViewPr>
  <p:slideViewPr>
    <p:cSldViewPr>
      <p:cViewPr varScale="1">
        <p:scale>
          <a:sx n="88" d="100"/>
          <a:sy n="88" d="100"/>
        </p:scale>
        <p:origin x="8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C3AB0E-1636-4C34-AA7E-175ED5396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52DF2-B753-454C-A2E4-516CC67A2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7C35B6-FCCA-C849-BCAE-C1FC9A742827}" type="datetimeFigureOut">
              <a:rPr lang="en-GB" altLang="en-US"/>
              <a:pPr>
                <a:defRPr/>
              </a:pPr>
              <a:t>14/09/2021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D0D21-2A5F-421E-B41E-861CCC5C4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76353-514C-40EF-A164-9EB6ABB9C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0CD76E-01D1-1041-BD73-079B0FBA67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CC6D54E-BBAE-4210-8977-E74C9A73C6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20FF95C-C7A2-48FF-8CEA-26A835D3A0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028B89-CB83-6E45-9A06-3362881714B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AADD874-9548-4C2C-A44A-51C13623BC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3781997-C097-4C6C-9C34-76C39D3C4D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56F3087-438B-493E-BB4B-47FD877DD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38C4F52-43A7-B14C-AA06-2D26808A1FF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551C98A-6661-C94F-95E8-2DE89CE8C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DFFD42-FE95-BB46-939E-13CD1B68F111}" type="slidenum">
              <a:rPr lang="en-GB" altLang="en-US">
                <a:latin typeface="Arial" panose="020B0604020202020204" pitchFamily="34" charset="0"/>
              </a:rPr>
              <a:pPr/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C15D592-A36D-8C42-8021-05A5D6FED6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9BCD28-C2FD-114B-9FCB-A0F32D740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F216DE6-67A8-FF40-8032-3207BA438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D0E3D5E-ED65-3E49-B652-24863E2B9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5C57FEB-4C19-D04D-A764-BFC4DCCA1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BA36A7-6B77-4043-949B-9A756C5FD4DC}" type="slidenum">
              <a:rPr lang="en-GB" altLang="en-US">
                <a:latin typeface="Arial" panose="020B0604020202020204" pitchFamily="34" charset="0"/>
              </a:rPr>
              <a:pPr/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89C1C06-2E65-1A44-8D62-4A794B569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79B0597-FAEB-E541-90DB-FC0F319A2336}" type="slidenum">
              <a:rPr lang="en-GB" altLang="en-US">
                <a:latin typeface="Arial" panose="020B0604020202020204" pitchFamily="34" charset="0"/>
              </a:rPr>
              <a:pPr/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BA92711A-D337-404C-BCDC-C573F56AE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CFC64032-4218-2943-A7FC-89B052F240C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04875" y="4714875"/>
            <a:ext cx="4987925" cy="4467225"/>
          </a:xfrm>
          <a:solidFill>
            <a:schemeClr val="accent1"/>
          </a:solidFill>
          <a:ln w="9360">
            <a:solidFill>
              <a:schemeClr val="tx1"/>
            </a:solidFill>
          </a:ln>
        </p:spPr>
        <p:txBody>
          <a:bodyPr lIns="90000" tIns="46800" rIns="90000" bIns="46800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FD7352B-CAB5-2846-BA8A-06AF0E891D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A7DC65-51A1-B74A-B337-6631291C193A}" type="slidenum">
              <a:rPr lang="en-GB" altLang="en-US">
                <a:latin typeface="Arial" panose="020B0604020202020204" pitchFamily="34" charset="0"/>
              </a:rPr>
              <a:pPr/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8AC7CD6-3B48-8445-A24B-03CF2FE59A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346200" y="587375"/>
            <a:ext cx="3538538" cy="2655888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33ECAF7-B638-E844-A93A-14D3CCACD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175" y="3557588"/>
            <a:ext cx="5629275" cy="5624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0AB1EAF-3ED2-E940-8FDA-A4676C131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7D6DC1-A251-B448-AF93-8E6B82F57A1F}" type="slidenum">
              <a:rPr lang="en-GB" altLang="en-US">
                <a:latin typeface="Arial" panose="020B0604020202020204" pitchFamily="34" charset="0"/>
              </a:rPr>
              <a:pPr/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2FB78E9-3375-7845-92D2-AC9A705BC7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4538"/>
            <a:ext cx="4964113" cy="37242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FDFBEFE-5C65-7640-872B-215969F8C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E270666-01AE-9F4E-8C65-3F6A9EA6E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43BCF80-5E3F-CC4C-8A66-7BD070E6DC01}" type="slidenum">
              <a:rPr lang="en-GB" altLang="en-US">
                <a:latin typeface="Arial" panose="020B0604020202020204" pitchFamily="34" charset="0"/>
              </a:rPr>
              <a:pPr/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3F812B6-F81C-A545-A8D6-9C4E021864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7FDEB7D-128C-A542-83F8-2ED1F5D7C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FAD64B8-0123-A041-AFC1-5D76B16F2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6639CE-B695-E74A-855A-14DCF9EAD67D}" type="slidenum">
              <a:rPr lang="en-GB" altLang="en-US">
                <a:latin typeface="Arial" panose="020B0604020202020204" pitchFamily="34" charset="0"/>
              </a:rPr>
              <a:pPr/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6F5A8EE-C96E-6A42-899C-D0D2FE6334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4BAF99A-B17E-BC4F-B9F1-B1FC523E3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5600FBE-CB67-2B4F-BC63-AC03D599E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2EF03C5-623A-224D-9435-DF8E95C05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89206BE-C35C-574D-8DE5-1A9F8522D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1D9224C-F9B0-7948-AECE-9A81B071B2DB}" type="slidenum">
              <a:rPr lang="en-GB" altLang="en-US">
                <a:latin typeface="Arial" panose="020B0604020202020204" pitchFamily="34" charset="0"/>
              </a:rPr>
              <a:pPr/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CDA9B3B-3842-2C45-A360-2433090FB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B681893-64A3-4F40-85E3-94918F662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FC099E9-4EBE-4842-9ED9-D721D5B4C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02A36B-92E0-3B49-B8C3-D8BA89DA6F23}" type="slidenum">
              <a:rPr lang="en-GB" altLang="en-US">
                <a:latin typeface="Arial" panose="020B0604020202020204" pitchFamily="34" charset="0"/>
              </a:rPr>
              <a:pPr/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2C64867-F58A-8646-9283-C9D49AC26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4C34E6B-59A2-2C43-90CD-C2B44D079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02B18CD-A8D6-CF45-B5A8-32C3012D7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E5572F7-CCC5-ED48-B7ED-1E96B5F3309A}" type="slidenum">
              <a:rPr lang="en-GB" altLang="en-US">
                <a:latin typeface="Arial" panose="020B0604020202020204" pitchFamily="34" charset="0"/>
              </a:rPr>
              <a:pPr/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C3FE5A9-C73C-4746-873D-919159480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A7E742-2DF3-8B44-9F5E-6EFB2F1A206B}" type="slidenum">
              <a:rPr lang="en-GB" altLang="en-US">
                <a:latin typeface="Arial" panose="020B0604020202020204" pitchFamily="34" charset="0"/>
              </a:rPr>
              <a:pPr/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FF51E23-A447-1B45-BF66-47ABFE5941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457E496-B516-E34D-ABB3-6950D23AA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A4BA19C-DA74-A34C-B7BF-F329BEFB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DDAA1F-E983-4644-A2A7-04A0E7E181A1}" type="slidenum">
              <a:rPr lang="en-GB" altLang="en-US">
                <a:latin typeface="Arial" panose="020B0604020202020204" pitchFamily="34" charset="0"/>
              </a:rPr>
              <a:pPr/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8ED703C-A11D-5D4F-A07F-69E1C2C4C7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F3965D3-41BE-1B48-A14F-9268AA16D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900" i="1">
              <a:latin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3FF7378-B598-0F4E-8E4B-0A0C090A0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CCBE908-1E2F-A64F-AE6C-598919786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0EFCBE1-93C3-8E4B-AAEE-7CD6B2AB9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285303-48DB-D64D-9A0B-D4F174E77D21}" type="slidenum">
              <a:rPr lang="en-GB" altLang="en-US">
                <a:latin typeface="Arial" panose="020B0604020202020204" pitchFamily="34" charset="0"/>
              </a:rPr>
              <a:pPr/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D4B024-B675-0D4F-BBE7-3B3A8DA45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AE347-C18A-FE4B-BC9B-7FAD14643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3DCB9F-A197-E644-B2C0-83C7123AE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01015-ACAD-3446-AAB9-FADC68F471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7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1D18F-08C6-104F-92F6-A053B80B0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72D08-6DDD-374C-AB13-475B83546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2CC7D1-23CF-CA43-8B2D-D219A97F6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86D9E-EA6A-E54C-852A-97FC5E9E86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86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BCECF1-1D51-0249-88F8-A140E398F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9B008-7723-094F-B8F1-F3DBB73A6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28CAD8-BF03-C046-B875-6B0482D0B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B1336-AC6A-D84C-90CC-6F851DACD3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263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40EBA-1A88-5344-947E-5B0C9F07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043B83-B26A-B64F-B9F7-9A09C61D4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9B387-634D-2C46-B3FF-EDBF56026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44EE0-5928-4D44-B01F-4502F8BA3D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575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591D70E-65FB-D14F-AC5E-7DD2E4A1A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1C1957A-3A11-D242-96BB-D30C1C77E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68240C1-C1B3-7F49-B7DB-9D145730D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898B2-284B-F341-ADA9-55C6DABFCB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915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09DE3-27A2-904B-A54E-3E03ABB1B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F7BD4E-A45C-5D43-A7D0-CD216E363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2D73FE-C3C5-5544-90B0-0E440A6A6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38F7C-FF8E-DD42-A9BF-9F434B42AD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32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E023A5-0571-5E40-BFAF-36A2413C2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586424-11EF-9948-A93B-D01423BEA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A1DB24-7CB0-7D45-A3F3-8FA1853DA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F2D19-FDA7-D54C-AE40-6A63B51C32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34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B18841-BE26-3D4F-A21F-14A1683EE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026C52-801D-7842-A457-672964E46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21D73F-BBA1-BD41-8E34-EE5556C2C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EAE49-3DBA-F741-BF03-5E12BE7835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652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9165C-275D-A54E-99FC-231240118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F6EF10-DE49-B14D-AE26-53C3F1520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96E29-CAAF-6746-8F14-8B82F3058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F8C60-53B9-AA42-A8F7-AF68E11CD1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154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0B5BC2-249A-D041-B690-659AB6C8A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0E7FC8-E2AA-9D43-B55C-9D3E1D864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68C73A-780E-1047-A959-EB2B1BB7A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02184-D354-0D47-8FBE-80E3CBD8B3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104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5F0AF1-D7D6-2E48-82AF-9A8F1E2C5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67427E-CAB8-E34D-A42A-C56AD71F1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936A14-21F1-8A40-878B-8445921AA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6428F-8020-264B-95B6-45F03C5A99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065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C799D6-64DC-AE4F-A85A-EC5C33D8E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9C8A23-5A6E-5C4B-9C96-EEBCEB08E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B308FB-4F52-3A4F-8B5C-669C76E71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D7587-9344-9347-B4DA-4A11E99F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39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1F42B-1D40-1C40-9493-1A280ACD9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4A1E-BBCB-F343-B511-D7E010A52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FDE7F2-A799-C24B-9765-C74AE3283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F17D9-E20F-E94E-B404-B6CC808804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981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C1D9A-45FB-2841-A553-E40852E07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E3FE6-12D8-2B4E-BDA4-0E1B23101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69C9A-63EF-AF4F-84DA-D6E823788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81CC9-0BEC-5A43-AF3A-B5AED5126F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24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AC3CD2C5-A986-46B2-B707-5469C379C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CB2DAEC6-6A3C-41B7-A4CA-C058C4931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104F014A-9CA8-49FB-8E0F-3A8DFFB9B0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1D1FBBCC-023A-420E-B9B2-18D0A9AA1E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69A56617-846B-4C68-AB2D-D59AFDB124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B2149D01-8B17-4D40-B207-9132E035094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26" Type="http://schemas.openxmlformats.org/officeDocument/2006/relationships/image" Target="../media/image25.gif"/><Relationship Id="rId3" Type="http://schemas.openxmlformats.org/officeDocument/2006/relationships/image" Target="../media/image2.gif"/><Relationship Id="rId21" Type="http://schemas.openxmlformats.org/officeDocument/2006/relationships/image" Target="../media/image20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5" Type="http://schemas.openxmlformats.org/officeDocument/2006/relationships/image" Target="../media/image24.gif"/><Relationship Id="rId2" Type="http://schemas.openxmlformats.org/officeDocument/2006/relationships/image" Target="../media/image1.gif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24" Type="http://schemas.openxmlformats.org/officeDocument/2006/relationships/image" Target="../media/image23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23" Type="http://schemas.openxmlformats.org/officeDocument/2006/relationships/image" Target="../media/image22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Relationship Id="rId22" Type="http://schemas.openxmlformats.org/officeDocument/2006/relationships/image" Target="../media/image21.gif"/><Relationship Id="rId27" Type="http://schemas.openxmlformats.org/officeDocument/2006/relationships/image" Target="../media/image2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amazon.co.uk/Read-Write-Inc-Phonics-Flashcards/dp/0198386818/ref=redir_mobile_desktop?ie=UTF8&amp;aaxitk=JPY32m-q.aluzEyKtQfm8w&amp;hsa_cr_id=2697125020602&amp;ref_=sbx_be_s_sparkle_mcd_asin_2" TargetMode="External"/><Relationship Id="rId5" Type="http://schemas.openxmlformats.org/officeDocument/2006/relationships/hyperlink" Target="https://www.amazon.co.uk/Read-Write-Inc-Home-Flashcards/dp/0198386710" TargetMode="Externa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oxfordowl.co.uk/reading/learn-to-read-phonic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oxfordowl.co.uk/2016/05/05/20/22/32/561/20097_content/index.html?id=a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F90658D3-6EAB-5B48-8CC0-A08F90C92DD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20713"/>
            <a:ext cx="8678863" cy="5257800"/>
            <a:chOff x="158" y="572"/>
            <a:chExt cx="5467" cy="3312"/>
          </a:xfrm>
        </p:grpSpPr>
        <p:pic>
          <p:nvPicPr>
            <p:cNvPr id="4099" name="Picture 3" descr="j0283273">
              <a:extLst>
                <a:ext uri="{FF2B5EF4-FFF2-40B4-BE49-F238E27FC236}">
                  <a16:creationId xmlns:a16="http://schemas.microsoft.com/office/drawing/2014/main" id="{F5802DDD-8C67-1C47-8E8F-BA428F56BE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572"/>
              <a:ext cx="521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 descr="j0283274">
              <a:extLst>
                <a:ext uri="{FF2B5EF4-FFF2-40B4-BE49-F238E27FC236}">
                  <a16:creationId xmlns:a16="http://schemas.microsoft.com/office/drawing/2014/main" id="{371A62B7-8F95-7B4F-979E-23E19181B1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572"/>
              <a:ext cx="545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j0283275">
              <a:extLst>
                <a:ext uri="{FF2B5EF4-FFF2-40B4-BE49-F238E27FC236}">
                  <a16:creationId xmlns:a16="http://schemas.microsoft.com/office/drawing/2014/main" id="{7891F423-44FC-BB4C-B052-C2EE4DDC13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57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j0283276">
              <a:extLst>
                <a:ext uri="{FF2B5EF4-FFF2-40B4-BE49-F238E27FC236}">
                  <a16:creationId xmlns:a16="http://schemas.microsoft.com/office/drawing/2014/main" id="{FABEE46A-8349-AC42-989F-BE0CAFBF9F7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57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j0283277">
              <a:extLst>
                <a:ext uri="{FF2B5EF4-FFF2-40B4-BE49-F238E27FC236}">
                  <a16:creationId xmlns:a16="http://schemas.microsoft.com/office/drawing/2014/main" id="{DC848CF6-5BB3-9B43-9DEC-B39C25A603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57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 descr="j0283278">
              <a:extLst>
                <a:ext uri="{FF2B5EF4-FFF2-40B4-BE49-F238E27FC236}">
                  <a16:creationId xmlns:a16="http://schemas.microsoft.com/office/drawing/2014/main" id="{772892C2-2315-9B49-829C-5E9BBEDEDF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57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 descr="j0283279">
              <a:extLst>
                <a:ext uri="{FF2B5EF4-FFF2-40B4-BE49-F238E27FC236}">
                  <a16:creationId xmlns:a16="http://schemas.microsoft.com/office/drawing/2014/main" id="{63069F93-19D6-DC40-B2C1-DD0FA58470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57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 descr="j0283280">
              <a:extLst>
                <a:ext uri="{FF2B5EF4-FFF2-40B4-BE49-F238E27FC236}">
                  <a16:creationId xmlns:a16="http://schemas.microsoft.com/office/drawing/2014/main" id="{6A70F43B-7A67-D348-9B84-A40E134C53B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572"/>
              <a:ext cx="49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 descr="j0283281">
              <a:extLst>
                <a:ext uri="{FF2B5EF4-FFF2-40B4-BE49-F238E27FC236}">
                  <a16:creationId xmlns:a16="http://schemas.microsoft.com/office/drawing/2014/main" id="{6BB264EA-11EF-CF4D-BA14-B24F20168A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57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 descr="j0283282">
              <a:extLst>
                <a:ext uri="{FF2B5EF4-FFF2-40B4-BE49-F238E27FC236}">
                  <a16:creationId xmlns:a16="http://schemas.microsoft.com/office/drawing/2014/main" id="{BCE14874-D6C7-5245-93CE-CF4E981CC8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1117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 descr="j0283283">
              <a:extLst>
                <a:ext uri="{FF2B5EF4-FFF2-40B4-BE49-F238E27FC236}">
                  <a16:creationId xmlns:a16="http://schemas.microsoft.com/office/drawing/2014/main" id="{1754917B-BBBE-3F44-913B-ECF7740885C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1661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4" descr="j0283284">
              <a:extLst>
                <a:ext uri="{FF2B5EF4-FFF2-40B4-BE49-F238E27FC236}">
                  <a16:creationId xmlns:a16="http://schemas.microsoft.com/office/drawing/2014/main" id="{DF5584F0-BCBA-4A4A-AB77-F213F43BB4F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2205"/>
              <a:ext cx="521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 descr="j0283285">
              <a:extLst>
                <a:ext uri="{FF2B5EF4-FFF2-40B4-BE49-F238E27FC236}">
                  <a16:creationId xmlns:a16="http://schemas.microsoft.com/office/drawing/2014/main" id="{D7B1EA80-DF71-DB47-A0F3-6ED06ECFE8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2750"/>
              <a:ext cx="52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6" descr="j0283286">
              <a:extLst>
                <a:ext uri="{FF2B5EF4-FFF2-40B4-BE49-F238E27FC236}">
                  <a16:creationId xmlns:a16="http://schemas.microsoft.com/office/drawing/2014/main" id="{5F8CC189-FE68-1548-BE05-A22CD2430A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339"/>
              <a:ext cx="52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7" descr="j0283287">
              <a:extLst>
                <a:ext uri="{FF2B5EF4-FFF2-40B4-BE49-F238E27FC236}">
                  <a16:creationId xmlns:a16="http://schemas.microsoft.com/office/drawing/2014/main" id="{51A5327B-F66E-8D46-817C-821655AC73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294"/>
              <a:ext cx="567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8" descr="j0283288">
              <a:extLst>
                <a:ext uri="{FF2B5EF4-FFF2-40B4-BE49-F238E27FC236}">
                  <a16:creationId xmlns:a16="http://schemas.microsoft.com/office/drawing/2014/main" id="{1429B3B1-582D-E040-BCA6-DBF77184BB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3339"/>
              <a:ext cx="52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9" descr="j0283289">
              <a:extLst>
                <a:ext uri="{FF2B5EF4-FFF2-40B4-BE49-F238E27FC236}">
                  <a16:creationId xmlns:a16="http://schemas.microsoft.com/office/drawing/2014/main" id="{1604FE2B-18DF-3049-8E2B-7CB49734C18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339"/>
              <a:ext cx="521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0" descr="j0283290">
              <a:extLst>
                <a:ext uri="{FF2B5EF4-FFF2-40B4-BE49-F238E27FC236}">
                  <a16:creationId xmlns:a16="http://schemas.microsoft.com/office/drawing/2014/main" id="{F6DC08A5-C469-0D44-A47B-2FA352FD1B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339"/>
              <a:ext cx="545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1" descr="j0283291">
              <a:extLst>
                <a:ext uri="{FF2B5EF4-FFF2-40B4-BE49-F238E27FC236}">
                  <a16:creationId xmlns:a16="http://schemas.microsoft.com/office/drawing/2014/main" id="{83072F7F-D1F6-914C-A934-051CA089CF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39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22" descr="j0283292">
              <a:extLst>
                <a:ext uri="{FF2B5EF4-FFF2-40B4-BE49-F238E27FC236}">
                  <a16:creationId xmlns:a16="http://schemas.microsoft.com/office/drawing/2014/main" id="{3CBC1118-E5B4-DD49-B334-546E816A6E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339"/>
              <a:ext cx="54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23" descr="j0283293">
              <a:extLst>
                <a:ext uri="{FF2B5EF4-FFF2-40B4-BE49-F238E27FC236}">
                  <a16:creationId xmlns:a16="http://schemas.microsoft.com/office/drawing/2014/main" id="{662D8532-8899-EA43-9841-F611B61522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339"/>
              <a:ext cx="52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24" descr="j0283294">
              <a:extLst>
                <a:ext uri="{FF2B5EF4-FFF2-40B4-BE49-F238E27FC236}">
                  <a16:creationId xmlns:a16="http://schemas.microsoft.com/office/drawing/2014/main" id="{C5492475-1B86-2841-AEC8-47FBAF25C2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339"/>
              <a:ext cx="545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25" descr="j0283295">
              <a:extLst>
                <a:ext uri="{FF2B5EF4-FFF2-40B4-BE49-F238E27FC236}">
                  <a16:creationId xmlns:a16="http://schemas.microsoft.com/office/drawing/2014/main" id="{8CEE3B23-DBDC-C047-B8B1-8E7E9660E4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795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26" descr="j0283296">
              <a:extLst>
                <a:ext uri="{FF2B5EF4-FFF2-40B4-BE49-F238E27FC236}">
                  <a16:creationId xmlns:a16="http://schemas.microsoft.com/office/drawing/2014/main" id="{E5DEFCF9-CADB-5B41-8D56-B876D9F60F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51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7" descr="j0283297">
              <a:extLst>
                <a:ext uri="{FF2B5EF4-FFF2-40B4-BE49-F238E27FC236}">
                  <a16:creationId xmlns:a16="http://schemas.microsoft.com/office/drawing/2014/main" id="{3756C8A7-F3DD-1649-9939-51511D04CD3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70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8" descr="j0283298">
              <a:extLst>
                <a:ext uri="{FF2B5EF4-FFF2-40B4-BE49-F238E27FC236}">
                  <a16:creationId xmlns:a16="http://schemas.microsoft.com/office/drawing/2014/main" id="{77BA8E7A-8617-994D-B27B-A73039C844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6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5" name="WordArt 29">
              <a:extLst>
                <a:ext uri="{FF2B5EF4-FFF2-40B4-BE49-F238E27FC236}">
                  <a16:creationId xmlns:a16="http://schemas.microsoft.com/office/drawing/2014/main" id="{D9E692B6-EEFF-374D-93FC-F88E1E7CB90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6" y="1773"/>
              <a:ext cx="3628" cy="8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648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Comic Sans MS" panose="030F0902030302020204" pitchFamily="66" charset="0"/>
                </a:rPr>
                <a:t>Phonics</a:t>
              </a:r>
            </a:p>
          </p:txBody>
        </p:sp>
        <p:sp>
          <p:nvSpPr>
            <p:cNvPr id="2" name="Text Box 30">
              <a:extLst>
                <a:ext uri="{FF2B5EF4-FFF2-40B4-BE49-F238E27FC236}">
                  <a16:creationId xmlns:a16="http://schemas.microsoft.com/office/drawing/2014/main" id="{5CB919C1-91FC-40EB-8719-65F7CF0B7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886"/>
              <a:ext cx="35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D59CB024-05F0-2742-9079-FE0BC5BBF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4513"/>
            <a:ext cx="74882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800">
                <a:latin typeface="Comic Sans MS" panose="030F0902030302020204" pitchFamily="66" charset="0"/>
              </a:rPr>
              <a:t>Blending and Segmenting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4C474BC-20F8-C344-89DC-DCD4C448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557338"/>
            <a:ext cx="3744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u="sng">
                <a:solidFill>
                  <a:schemeClr val="accent2"/>
                </a:solidFill>
                <a:latin typeface="Comic Sans MS" panose="030F0902030302020204" pitchFamily="66" charset="0"/>
              </a:rPr>
              <a:t>Blending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3B77"/>
                </a:solidFill>
                <a:latin typeface="Comic Sans MS" panose="030F0902030302020204" pitchFamily="66" charset="0"/>
              </a:rPr>
              <a:t>Recognising the letter sounds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3B77"/>
                </a:solidFill>
                <a:latin typeface="Comic Sans MS" panose="030F0902030302020204" pitchFamily="66" charset="0"/>
              </a:rPr>
              <a:t>in a written word, for example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Comic Sans MS" panose="030F0902030302020204" pitchFamily="66" charset="0"/>
              </a:rPr>
              <a:t>c-u-p</a:t>
            </a:r>
            <a:r>
              <a:rPr lang="en-GB" altLang="en-US" sz="1800">
                <a:solidFill>
                  <a:srgbClr val="003B77"/>
                </a:solidFill>
                <a:latin typeface="Comic Sans MS" panose="030F0902030302020204" pitchFamily="66" charset="0"/>
              </a:rPr>
              <a:t>, and merging or synthesising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3B77"/>
                </a:solidFill>
                <a:latin typeface="Comic Sans MS" panose="030F0902030302020204" pitchFamily="66" charset="0"/>
              </a:rPr>
              <a:t>them in the order in which they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3B77"/>
                </a:solidFill>
                <a:latin typeface="Comic Sans MS" panose="030F0902030302020204" pitchFamily="66" charset="0"/>
              </a:rPr>
              <a:t>are written to pronounce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3B77"/>
                </a:solidFill>
                <a:latin typeface="Comic Sans MS" panose="030F0902030302020204" pitchFamily="66" charset="0"/>
              </a:rPr>
              <a:t>word ‘cup’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F9A7CC08-CC39-7C41-9E01-2DCB99D4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628775"/>
            <a:ext cx="36353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u="sng">
                <a:solidFill>
                  <a:schemeClr val="accent2"/>
                </a:solidFill>
                <a:latin typeface="Comic Sans MS" panose="030F0902030302020204" pitchFamily="66" charset="0"/>
              </a:rPr>
              <a:t>Segmenting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3B77"/>
                </a:solidFill>
                <a:latin typeface="Comic Sans MS" panose="030F0902030302020204" pitchFamily="66" charset="0"/>
              </a:rPr>
              <a:t>Identifying the individual sounds in a spoken word        (e.g. </a:t>
            </a:r>
            <a:r>
              <a:rPr lang="en-GB" altLang="en-US" sz="1800">
                <a:solidFill>
                  <a:schemeClr val="accent2"/>
                </a:solidFill>
                <a:latin typeface="Comic Sans MS" panose="030F0902030302020204" pitchFamily="66" charset="0"/>
              </a:rPr>
              <a:t>h-i-m</a:t>
            </a:r>
            <a:r>
              <a:rPr lang="en-GB" altLang="en-US" sz="1800">
                <a:solidFill>
                  <a:srgbClr val="003B77"/>
                </a:solidFill>
                <a:latin typeface="Comic Sans MS" panose="030F0902030302020204" pitchFamily="66" charset="0"/>
              </a:rPr>
              <a:t>) and writing down or manipulating letters for each sound to form the word ‘him’</a:t>
            </a:r>
          </a:p>
        </p:txBody>
      </p:sp>
      <p:pic>
        <p:nvPicPr>
          <p:cNvPr id="20485" name="Picture 6" descr="j0237944">
            <a:extLst>
              <a:ext uri="{FF2B5EF4-FFF2-40B4-BE49-F238E27FC236}">
                <a16:creationId xmlns:a16="http://schemas.microsoft.com/office/drawing/2014/main" id="{430A5ECE-9554-4F4C-8156-1E4BDCD7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16338"/>
            <a:ext cx="168433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j0217550">
            <a:extLst>
              <a:ext uri="{FF2B5EF4-FFF2-40B4-BE49-F238E27FC236}">
                <a16:creationId xmlns:a16="http://schemas.microsoft.com/office/drawing/2014/main" id="{39A03534-ACDA-064D-91AF-E26D7DCD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0972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702B8516-504B-B44F-9EF2-BF4A938AD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2420938"/>
            <a:ext cx="84963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u="sng">
                <a:latin typeface="Comic Sans MS" panose="030F0902030302020204" pitchFamily="66" charset="0"/>
              </a:rPr>
              <a:t>Read Write Inc Order of teaching the sounds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u="sng">
                <a:latin typeface="Comic Sans MS" panose="030F0902030302020204" pitchFamily="66" charset="0"/>
              </a:rPr>
              <a:t>Set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m a s d t i n p g o c k u b f e l h sh r j v y w th z ch qu x ng nk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u="sng">
                <a:latin typeface="Comic Sans MS" panose="030F0902030302020204" pitchFamily="66" charset="0"/>
              </a:rPr>
              <a:t>Set 2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ay ee igh ow oo oo ar or air ir ou oy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u="sng">
                <a:latin typeface="Comic Sans MS" panose="030F0902030302020204" pitchFamily="66" charset="0"/>
              </a:rPr>
              <a:t>Set 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ea oi a-e i-e o-e u-e aw are ur er ow ai oa ew ire ear ure tion tiuos/cious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endParaRPr lang="en-GB" altLang="en-US" sz="2000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971DF6F-518F-AA42-BF25-9EF0B8930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4187825"/>
            <a:ext cx="32004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A40C2A33-0A3B-C54C-A913-1C912389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76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96746EB1-DBB0-D74A-B64E-194883343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2562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7">
            <a:extLst>
              <a:ext uri="{FF2B5EF4-FFF2-40B4-BE49-F238E27FC236}">
                <a16:creationId xmlns:a16="http://schemas.microsoft.com/office/drawing/2014/main" id="{6BE0B9B0-F493-AA4D-86C1-B2732FCD6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6283325"/>
            <a:ext cx="485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latin typeface="Comic Sans MS" panose="030F0902030302020204" pitchFamily="66" charset="0"/>
              </a:rPr>
              <a:t>Click on the speaker icon for the voice over</a:t>
            </a:r>
            <a:endParaRPr lang="en-GB" altLang="en-US" sz="1800"/>
          </a:p>
        </p:txBody>
      </p:sp>
      <p:pic>
        <p:nvPicPr>
          <p:cNvPr id="3" name="Audio Recording 14 Sep 2021 at 19:04:43" descr="Audio Recording 14 Sep 2021 at 19:04:43">
            <a:hlinkClick r:id="" action="ppaction://media"/>
            <a:extLst>
              <a:ext uri="{FF2B5EF4-FFF2-40B4-BE49-F238E27FC236}">
                <a16:creationId xmlns:a16="http://schemas.microsoft.com/office/drawing/2014/main" id="{EAA0163F-85F9-364E-8CA7-2DED7E90A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576057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23975707-0042-6C40-85F4-AF4D642E5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1484313"/>
            <a:ext cx="5256212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00">
                <a:latin typeface="Comic Sans MS" panose="030F0902030302020204" pitchFamily="66" charset="0"/>
              </a:rPr>
              <a:t>You can buy these online from Read Write Inc Website or Amazon; </a:t>
            </a:r>
            <a:r>
              <a:rPr lang="en-GB" altLang="en-US" sz="1500">
                <a:latin typeface="Comic Sans MS" panose="030F0902030302020204" pitchFamily="66" charset="0"/>
                <a:hlinkClick r:id="rId5"/>
              </a:rPr>
              <a:t>https://www.amazon.co.uk/Read-Write-Inc-Home-Flashcards/dp/0198386710</a:t>
            </a:r>
            <a:r>
              <a:rPr lang="en-GB" altLang="en-US" sz="1500">
                <a:latin typeface="Comic Sans MS" panose="030F0902030302020204" pitchFamily="66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500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00">
                <a:latin typeface="Comic Sans MS" panose="030F0902030302020204" pitchFamily="66" charset="0"/>
              </a:rPr>
              <a:t>After Christmas, these cards would also be helpful; </a:t>
            </a:r>
            <a:r>
              <a:rPr lang="en-GB" altLang="en-US" sz="1500">
                <a:latin typeface="Comic Sans MS" panose="030F0902030302020204" pitchFamily="66" charset="0"/>
                <a:hlinkClick r:id="rId6"/>
              </a:rPr>
              <a:t>https://www.amazon.co.uk/Read-Write-Inc-Phonics-Flashcards/dp/0198386818/ref=redir_mobile_desktop?ie=UTF8&amp;aaxitk=JPY32m-q.aluzEyKtQfm8w&amp;hsa_cr_id=2697125020602&amp;ref_=sbx_be_s_sparkle_mcd_asin_2</a:t>
            </a:r>
            <a:r>
              <a:rPr lang="en-GB" altLang="en-US" sz="1500">
                <a:latin typeface="Comic Sans MS" panose="030F0902030302020204" pitchFamily="66" charset="0"/>
              </a:rPr>
              <a:t> </a:t>
            </a:r>
            <a:endParaRPr lang="en-GB" altLang="en-US" sz="1500"/>
          </a:p>
        </p:txBody>
      </p:sp>
      <p:pic>
        <p:nvPicPr>
          <p:cNvPr id="24579" name="Picture 10">
            <a:extLst>
              <a:ext uri="{FF2B5EF4-FFF2-40B4-BE49-F238E27FC236}">
                <a16:creationId xmlns:a16="http://schemas.microsoft.com/office/drawing/2014/main" id="{BD4DDCEC-F65C-2D4A-8B00-BFD90FBD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68" b="-1915"/>
          <a:stretch>
            <a:fillRect/>
          </a:stretch>
        </p:blipFill>
        <p:spPr bwMode="auto">
          <a:xfrm>
            <a:off x="684213" y="1412875"/>
            <a:ext cx="3049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E458988-0695-B346-BA44-D3B2FBCA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9550"/>
            <a:ext cx="74898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800">
                <a:latin typeface="Comic Sans MS" panose="030F0902030302020204" pitchFamily="66" charset="0"/>
              </a:rPr>
              <a:t>Blending and Segmenting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DA7A23A9-B08A-8346-A5E7-6E54C471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6283325"/>
            <a:ext cx="485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latin typeface="Comic Sans MS" panose="030F0902030302020204" pitchFamily="66" charset="0"/>
              </a:rPr>
              <a:t>Click on the speaker icon for the voice over</a:t>
            </a:r>
            <a:endParaRPr lang="en-GB" altLang="en-US" sz="1800"/>
          </a:p>
        </p:txBody>
      </p:sp>
      <p:pic>
        <p:nvPicPr>
          <p:cNvPr id="3" name="Audio Recording 14 Sep 2021 at 19:02:40" descr="Audio Recording 14 Sep 2021 at 19:02:40">
            <a:hlinkClick r:id="" action="ppaction://media"/>
            <a:extLst>
              <a:ext uri="{FF2B5EF4-FFF2-40B4-BE49-F238E27FC236}">
                <a16:creationId xmlns:a16="http://schemas.microsoft.com/office/drawing/2014/main" id="{D4143162-608D-D44A-8084-6571CFEAA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608" y="565717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368F73C-9B13-F64A-8055-771823F97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GB" sz="660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‘</a:t>
            </a:r>
            <a:r>
              <a:rPr lang="en-GB" altLang="ja-JP" sz="660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Red</a:t>
            </a:r>
            <a:r>
              <a:rPr lang="ja-JP" altLang="en-GB" sz="660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’</a:t>
            </a:r>
            <a:r>
              <a:rPr lang="en-GB" altLang="ja-JP" sz="660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 Words</a:t>
            </a:r>
            <a:endParaRPr lang="en-GB" altLang="en-US" sz="6600">
              <a:solidFill>
                <a:srgbClr val="FF0000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8BA2C7EE-002F-A74D-8F1E-3FEE56F28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52600"/>
            <a:ext cx="30543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>
            <a:extLst>
              <a:ext uri="{FF2B5EF4-FFF2-40B4-BE49-F238E27FC236}">
                <a16:creationId xmlns:a16="http://schemas.microsoft.com/office/drawing/2014/main" id="{D684D1F3-9481-634D-A21D-A86312607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1844675"/>
            <a:ext cx="32702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Red Words are words that cannot be sounded out. Children learn to read them by sight. Please see more information about this in the hand-out that was given out to your child previously.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775E9599-B9A3-4A32-BF0C-99D12407A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096250" cy="4092575"/>
          </a:xfrm>
        </p:spPr>
        <p:txBody>
          <a:bodyPr lIns="90000" tIns="46800" rIns="90000" bIns="46800"/>
          <a:lstStyle/>
          <a:p>
            <a:pPr marL="336550" indent="-336550" defTabSz="449263" eaLnBrk="1" hangingPunct="1"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Digraph</a:t>
            </a:r>
          </a:p>
          <a:p>
            <a:pPr marL="336550" indent="-336550" defTabSz="449263"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Two letters, which act together to make one phoneme (sound) (special friends)</a:t>
            </a:r>
          </a:p>
          <a:p>
            <a:pPr marL="336550" indent="-336550" defTabSz="449263"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36550" indent="-336550" defTabSz="449263"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 consonant digraph contains 2 consonants:</a:t>
            </a:r>
          </a:p>
          <a:p>
            <a:pPr marL="336550" indent="-336550" defTabSz="449263"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							</a:t>
            </a:r>
            <a:r>
              <a:rPr lang="en-GB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sh	    ck  	th  	ll</a:t>
            </a:r>
          </a:p>
          <a:p>
            <a:pPr marL="336550" indent="-336550" defTabSz="449263" eaLnBrk="1" hangingPunct="1"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36550" indent="-336550" defTabSz="449263"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 vowel digraph contains at least one vowel:</a:t>
            </a:r>
          </a:p>
          <a:p>
            <a:pPr marL="336550" indent="-336550" defTabSz="449263"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							</a:t>
            </a:r>
            <a:r>
              <a:rPr lang="en-GB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ai		ee	 	ar	 	oy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F85DA69-6540-3245-9A45-84A530F3C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4513"/>
            <a:ext cx="74882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800">
                <a:latin typeface="Comic Sans MS" panose="030F0902030302020204" pitchFamily="66" charset="0"/>
              </a:rPr>
              <a:t>Some definitions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898A153-A7FE-424A-8E38-08E7F1367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0052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5400" dirty="0" err="1">
                <a:effectLst/>
                <a:latin typeface="Comic Sans MS" panose="030F0702030302020204" pitchFamily="66" charset="0"/>
                <a:ea typeface="+mn-ea"/>
                <a:cs typeface="+mn-cs"/>
              </a:rPr>
              <a:t>Trigraph</a:t>
            </a:r>
            <a:endParaRPr lang="en-GB" sz="5400" dirty="0">
              <a:effectLst/>
              <a:latin typeface="Comic Sans MS" panose="030F0702030302020204" pitchFamily="66" charset="0"/>
              <a:ea typeface="+mn-ea"/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1300" i="1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3600" dirty="0">
                <a:latin typeface="Comic Sans MS" panose="030F0702030302020204" pitchFamily="66" charset="0"/>
                <a:ea typeface="+mn-ea"/>
                <a:cs typeface="+mn-cs"/>
              </a:rPr>
              <a:t>3 letters which make one sound.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3600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igh</a:t>
            </a:r>
            <a:r>
              <a:rPr lang="en-GB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      </a:t>
            </a:r>
            <a:r>
              <a:rPr lang="en-GB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dge</a:t>
            </a:r>
            <a:r>
              <a:rPr lang="en-GB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      </a:t>
            </a:r>
            <a:r>
              <a:rPr lang="en-GB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tch</a:t>
            </a:r>
            <a:r>
              <a:rPr lang="en-GB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3600" b="1" dirty="0">
                <a:latin typeface="Comic Sans MS" panose="030F0702030302020204" pitchFamily="66" charset="0"/>
                <a:ea typeface="+mn-ea"/>
                <a:cs typeface="+mn-cs"/>
              </a:rPr>
              <a:t>h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igh    </a:t>
            </a:r>
            <a:r>
              <a:rPr lang="en-GB" sz="3600" b="1" dirty="0">
                <a:latin typeface="Comic Sans MS" panose="030F0702030302020204" pitchFamily="66" charset="0"/>
                <a:ea typeface="+mn-ea"/>
                <a:cs typeface="+mn-cs"/>
              </a:rPr>
              <a:t>bri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dge   </a:t>
            </a:r>
            <a:r>
              <a:rPr lang="en-GB" sz="3600" b="1" dirty="0">
                <a:latin typeface="Comic Sans MS" panose="030F0702030302020204" pitchFamily="66" charset="0"/>
                <a:ea typeface="+mn-ea"/>
                <a:cs typeface="+mn-cs"/>
              </a:rPr>
              <a:t>wa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tch</a:t>
            </a:r>
            <a:r>
              <a:rPr lang="en-GB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360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3600" dirty="0">
              <a:ea typeface="+mn-ea"/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dirty="0">
              <a:ea typeface="+mn-ea"/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4C87C02-ADE2-4836-9FCC-2E183A065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375" y="396875"/>
            <a:ext cx="5183188" cy="129698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Sound buttons</a:t>
            </a:r>
            <a:endParaRPr lang="en-GB" sz="32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B5BA3ED-196E-7F4C-A476-FA98627C5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152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800">
                <a:latin typeface="Aharoni" panose="020F0502020204030204" pitchFamily="34" charset="0"/>
                <a:cs typeface="Aharoni" panose="020F0502020204030204" pitchFamily="34" charset="0"/>
              </a:rPr>
              <a:t>rain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481EBE17-0126-8541-892B-9419568A8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05000"/>
            <a:ext cx="2895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800">
                <a:latin typeface="Aharoni" panose="020F0502020204030204" pitchFamily="34" charset="0"/>
                <a:cs typeface="Aharoni" panose="020F0502020204030204" pitchFamily="34" charset="0"/>
              </a:rPr>
              <a:t>bright</a:t>
            </a:r>
            <a:endParaRPr lang="en-GB" altLang="en-US" sz="1000">
              <a:latin typeface="Aharoni" panose="020F0502020204030204" pitchFamily="34" charset="0"/>
              <a:cs typeface="Aharoni" panose="020F0502020204030204" pitchFamily="34" charset="0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03982BB7-2165-3F4E-9E8A-13BE22AF5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86200"/>
            <a:ext cx="2057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20923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800">
                <a:latin typeface="Aharoni" panose="020F0502020204030204" pitchFamily="34" charset="0"/>
                <a:cs typeface="Aharoni" panose="020F0502020204030204" pitchFamily="34" charset="0"/>
              </a:rPr>
              <a:t>witch</a:t>
            </a:r>
            <a:endParaRPr lang="en-GB" altLang="en-US" sz="1000">
              <a:latin typeface="Aharoni" panose="020F0502020204030204" pitchFamily="34" charset="0"/>
              <a:cs typeface="Aharoni" panose="020F0502020204030204" pitchFamily="34" charset="0"/>
            </a:endParaRPr>
          </a:p>
        </p:txBody>
      </p:sp>
      <p:sp>
        <p:nvSpPr>
          <p:cNvPr id="44039" name="Oval 7">
            <a:extLst>
              <a:ext uri="{FF2B5EF4-FFF2-40B4-BE49-F238E27FC236}">
                <a16:creationId xmlns:a16="http://schemas.microsoft.com/office/drawing/2014/main" id="{5AB4E9B0-1367-3346-80A1-0644B80F83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97125" y="4629150"/>
            <a:ext cx="790575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41" name="Oval 9">
            <a:extLst>
              <a:ext uri="{FF2B5EF4-FFF2-40B4-BE49-F238E27FC236}">
                <a16:creationId xmlns:a16="http://schemas.microsoft.com/office/drawing/2014/main" id="{A2CA6027-5137-7445-AA7A-34E7BF5B41CD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5284788" y="2679700"/>
            <a:ext cx="792162" cy="1222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2" name="Oval 10">
            <a:extLst>
              <a:ext uri="{FF2B5EF4-FFF2-40B4-BE49-F238E27FC236}">
                <a16:creationId xmlns:a16="http://schemas.microsoft.com/office/drawing/2014/main" id="{8783F75D-5C0B-7F44-B872-11A5EA01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76600"/>
            <a:ext cx="9906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3" name="Oval 11">
            <a:extLst>
              <a:ext uri="{FF2B5EF4-FFF2-40B4-BE49-F238E27FC236}">
                <a16:creationId xmlns:a16="http://schemas.microsoft.com/office/drawing/2014/main" id="{E8C9AF44-7103-054C-BACA-CA6E1FCFD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54" name="Oval 12">
            <a:extLst>
              <a:ext uri="{FF2B5EF4-FFF2-40B4-BE49-F238E27FC236}">
                <a16:creationId xmlns:a16="http://schemas.microsoft.com/office/drawing/2014/main" id="{B2111BE7-E360-704B-9710-D0475175F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1336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47" name="Oval 15">
            <a:extLst>
              <a:ext uri="{FF2B5EF4-FFF2-40B4-BE49-F238E27FC236}">
                <a16:creationId xmlns:a16="http://schemas.microsoft.com/office/drawing/2014/main" id="{E20B9941-7C46-A347-B58F-272A93B87D93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900238" y="2603500"/>
            <a:ext cx="4572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48" name="Oval 16">
            <a:extLst>
              <a:ext uri="{FF2B5EF4-FFF2-40B4-BE49-F238E27FC236}">
                <a16:creationId xmlns:a16="http://schemas.microsoft.com/office/drawing/2014/main" id="{49DD5F67-B021-2440-98B4-05A241CC9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8300" y="2633663"/>
            <a:ext cx="147638" cy="1476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49" name="Oval 17">
            <a:extLst>
              <a:ext uri="{FF2B5EF4-FFF2-40B4-BE49-F238E27FC236}">
                <a16:creationId xmlns:a16="http://schemas.microsoft.com/office/drawing/2014/main" id="{0A791847-6E37-0E49-BEFA-9FCCEA6FE9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3650" y="2608263"/>
            <a:ext cx="147638" cy="1476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50" name="Oval 18">
            <a:extLst>
              <a:ext uri="{FF2B5EF4-FFF2-40B4-BE49-F238E27FC236}">
                <a16:creationId xmlns:a16="http://schemas.microsoft.com/office/drawing/2014/main" id="{4C165248-18B3-5141-9A6B-C07F68CBC9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2025" y="2633663"/>
            <a:ext cx="147638" cy="1476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51" name="Oval 19">
            <a:extLst>
              <a:ext uri="{FF2B5EF4-FFF2-40B4-BE49-F238E27FC236}">
                <a16:creationId xmlns:a16="http://schemas.microsoft.com/office/drawing/2014/main" id="{58151BDB-36B0-5A4C-90FB-967889FE3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0950" y="2636838"/>
            <a:ext cx="147638" cy="1476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52" name="Oval 20">
            <a:extLst>
              <a:ext uri="{FF2B5EF4-FFF2-40B4-BE49-F238E27FC236}">
                <a16:creationId xmlns:a16="http://schemas.microsoft.com/office/drawing/2014/main" id="{09E899A1-3424-8B42-9BD7-D64700DE8C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18238" y="2641600"/>
            <a:ext cx="147637" cy="1476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53" name="Oval 21">
            <a:extLst>
              <a:ext uri="{FF2B5EF4-FFF2-40B4-BE49-F238E27FC236}">
                <a16:creationId xmlns:a16="http://schemas.microsoft.com/office/drawing/2014/main" id="{9231E7C3-25CC-3F46-A1AA-DC3CF4878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63763" y="4586288"/>
            <a:ext cx="147637" cy="1476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4054" name="Oval 22">
            <a:extLst>
              <a:ext uri="{FF2B5EF4-FFF2-40B4-BE49-F238E27FC236}">
                <a16:creationId xmlns:a16="http://schemas.microsoft.com/office/drawing/2014/main" id="{118463F8-C211-7F4A-9F8F-1C5D44B3C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3413" y="4584700"/>
            <a:ext cx="147637" cy="1476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1763" name="Picture 1">
            <a:extLst>
              <a:ext uri="{FF2B5EF4-FFF2-40B4-BE49-F238E27FC236}">
                <a16:creationId xmlns:a16="http://schemas.microsoft.com/office/drawing/2014/main" id="{4FCD60A9-C815-284A-99D0-03DB80C3F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595688"/>
            <a:ext cx="47434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Rectangle 20">
            <a:extLst>
              <a:ext uri="{FF2B5EF4-FFF2-40B4-BE49-F238E27FC236}">
                <a16:creationId xmlns:a16="http://schemas.microsoft.com/office/drawing/2014/main" id="{9D39170D-65F0-4B48-A424-AA829000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5921375"/>
            <a:ext cx="485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latin typeface="Comic Sans MS" panose="030F0902030302020204" pitchFamily="66" charset="0"/>
              </a:rPr>
              <a:t>Click on the speaker icon for the voice over</a:t>
            </a:r>
            <a:endParaRPr lang="en-GB" altLang="en-US" sz="1800"/>
          </a:p>
        </p:txBody>
      </p:sp>
      <p:pic>
        <p:nvPicPr>
          <p:cNvPr id="2" name="Audio Recording 14 Sep 2021 at 19:03:59" descr="Audio Recording 14 Sep 2021 at 19:03:59">
            <a:hlinkClick r:id="" action="ppaction://media"/>
            <a:extLst>
              <a:ext uri="{FF2B5EF4-FFF2-40B4-BE49-F238E27FC236}">
                <a16:creationId xmlns:a16="http://schemas.microsoft.com/office/drawing/2014/main" id="{6C2BE121-2A56-064F-B664-3C1344C27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775" y="5476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7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034" grpId="0"/>
      <p:bldP spid="44035" grpId="0" autoUpdateAnimBg="0"/>
      <p:bldP spid="44036" grpId="0" autoUpdateAnimBg="0"/>
      <p:bldP spid="44037" grpId="0" autoUpdateAnimBg="0"/>
      <p:bldP spid="44039" grpId="0" animBg="1"/>
      <p:bldP spid="44041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053" grpId="0" animBg="1"/>
      <p:bldP spid="440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A9718BB4-138B-4B46-BB4B-DA6D8277E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63917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">
            <a:extLst>
              <a:ext uri="{FF2B5EF4-FFF2-40B4-BE49-F238E27FC236}">
                <a16:creationId xmlns:a16="http://schemas.microsoft.com/office/drawing/2014/main" id="{A64E021A-AA0B-924B-8078-415316534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013325"/>
            <a:ext cx="7875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Comic Sans MS" panose="030F0902030302020204" pitchFamily="66" charset="0"/>
              </a:rPr>
              <a:t>After reading through the information sent home and watching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Comic Sans MS" panose="030F0902030302020204" pitchFamily="66" charset="0"/>
              </a:rPr>
              <a:t>recommended videos, if you are still unsure please come and speak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Comic Sans MS" panose="030F0902030302020204" pitchFamily="66" charset="0"/>
              </a:rPr>
              <a:t>to us.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0315598">
            <a:extLst>
              <a:ext uri="{FF2B5EF4-FFF2-40B4-BE49-F238E27FC236}">
                <a16:creationId xmlns:a16="http://schemas.microsoft.com/office/drawing/2014/main" id="{E3C30DAD-D1AE-B245-B734-D3033D1A13D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10DAB67E-020B-4818-A361-87479BF3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377238" cy="673100"/>
          </a:xfrm>
        </p:spPr>
        <p:txBody>
          <a:bodyPr/>
          <a:lstStyle/>
          <a:p>
            <a:pPr algn="l" defTabSz="873125" eaLnBrk="1" hangingPunct="1">
              <a:defRPr/>
            </a:pPr>
            <a:r>
              <a:rPr lang="en-GB" altLang="en-US" sz="6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is </a:t>
            </a:r>
            <a:br>
              <a:rPr lang="en-GB" altLang="en-US" sz="6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GB" altLang="en-US" sz="6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phonics?</a:t>
            </a:r>
            <a:r>
              <a:rPr lang="en-GB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Audio Recording 14 Sep 2021 at 19:17:45" descr="Audio Recording 14 Sep 2021 at 19:17:45">
            <a:hlinkClick r:id="" action="ppaction://media"/>
            <a:extLst>
              <a:ext uri="{FF2B5EF4-FFF2-40B4-BE49-F238E27FC236}">
                <a16:creationId xmlns:a16="http://schemas.microsoft.com/office/drawing/2014/main" id="{92A89EDA-C149-834E-BF92-146A4BC65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8104" y="5445224"/>
            <a:ext cx="812800" cy="8128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DD2057-869F-C54F-B61F-E45AC6C4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988" y="6258024"/>
            <a:ext cx="485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dirty="0">
                <a:latin typeface="Comic Sans MS" panose="030F0902030302020204" pitchFamily="66" charset="0"/>
              </a:rPr>
              <a:t>Click on the speaker icon for the voice over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ocument">
            <a:extLst>
              <a:ext uri="{FF2B5EF4-FFF2-40B4-BE49-F238E27FC236}">
                <a16:creationId xmlns:a16="http://schemas.microsoft.com/office/drawing/2014/main" id="{B11DB441-0828-6E47-8136-5BEB7FAE700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84213" y="3213100"/>
            <a:ext cx="3600450" cy="27368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71" name="Document">
            <a:extLst>
              <a:ext uri="{FF2B5EF4-FFF2-40B4-BE49-F238E27FC236}">
                <a16:creationId xmlns:a16="http://schemas.microsoft.com/office/drawing/2014/main" id="{D33BCEDE-7864-0546-BD54-E68B2A1F6F7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16463" y="3213100"/>
            <a:ext cx="3743325" cy="27368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A34BF4B-BE0A-45E6-8A8A-D818084E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3414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20A3AD6F-E175-410D-95D7-DA97C008029B}"/>
              </a:ext>
            </a:extLst>
          </p:cNvPr>
          <p:cNvSpPr txBox="1">
            <a:spLocks noChangeArrowheads="1"/>
          </p:cNvSpPr>
          <p:nvPr/>
        </p:nvSpPr>
        <p:spPr bwMode="auto">
          <a:xfrm rot="15963289">
            <a:off x="5903913" y="3119437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7174" name="UpRibbonSharp">
            <a:extLst>
              <a:ext uri="{FF2B5EF4-FFF2-40B4-BE49-F238E27FC236}">
                <a16:creationId xmlns:a16="http://schemas.microsoft.com/office/drawing/2014/main" id="{A71C35E9-F1C0-1942-9A9F-8D63ACE0B20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8313" y="1125538"/>
            <a:ext cx="7848600" cy="164941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38621955-DBC7-4C23-BFCB-387B72222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412875"/>
            <a:ext cx="3671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4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Phonics is… 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B60531B8-6DBF-403A-BA2F-3FCB8D825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500438"/>
            <a:ext cx="2952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skills </a:t>
            </a:r>
            <a:r>
              <a:rPr lang="en-GB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of segmentation and blending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7BDFC047-6A18-4C88-BB02-400428F47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3716338"/>
            <a:ext cx="3095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knowledge </a:t>
            </a:r>
            <a:r>
              <a:rPr lang="en-GB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of the alphabetic code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865546EB-9648-0942-939B-A4B9F530A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39813"/>
            <a:ext cx="876300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>
                <a:latin typeface="Comic Sans MS" panose="030F0902030302020204" pitchFamily="66" charset="0"/>
              </a:rPr>
              <a:t>‘A moth is not a moth in mother, nor both in bother; broth in brother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>
                <a:latin typeface="Comic Sans MS" panose="030F0902030302020204" pitchFamily="66" charset="0"/>
              </a:rPr>
              <a:t>And here is not a match for there, nor dear and fear for bear and pear;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>
                <a:latin typeface="Comic Sans MS" panose="030F0902030302020204" pitchFamily="66" charset="0"/>
              </a:rPr>
              <a:t>And then there’s dose and rose and lose - just look them up - and goose and choose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>
                <a:latin typeface="Comic Sans MS" panose="030F0902030302020204" pitchFamily="66" charset="0"/>
              </a:rPr>
              <a:t>And cork and work and card and ward, and font and front and word and sword,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</a:pPr>
            <a:r>
              <a:rPr lang="en-GB" altLang="en-US" sz="2400" i="1">
                <a:latin typeface="Comic Sans MS" panose="030F0902030302020204" pitchFamily="66" charset="0"/>
              </a:rPr>
              <a:t>And do and go and thwart and cart - come, come I’ve hardly made a start!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>
                <a:latin typeface="Comic Sans MS" panose="030F0902030302020204" pitchFamily="66" charset="0"/>
              </a:rPr>
              <a:t>A dreadful language?  Man alive! I’d mastered it when I was five!’        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u="sng">
                <a:latin typeface="Arial" panose="020B0604020202020204" pitchFamily="34" charset="0"/>
              </a:rPr>
              <a:t>Michael Rosen</a:t>
            </a:r>
            <a:r>
              <a:rPr lang="en-GB" altLang="en-US" sz="2800" u="sng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800">
              <a:latin typeface="Arial" panose="020B0604020202020204" pitchFamily="34" charset="0"/>
            </a:endParaRPr>
          </a:p>
        </p:txBody>
      </p:sp>
      <p:sp>
        <p:nvSpPr>
          <p:cNvPr id="9219" name="TextBox 1">
            <a:extLst>
              <a:ext uri="{FF2B5EF4-FFF2-40B4-BE49-F238E27FC236}">
                <a16:creationId xmlns:a16="http://schemas.microsoft.com/office/drawing/2014/main" id="{CBFAF6E3-23A6-1C46-B116-89498332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33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Have a go at reading this to understand the complexity of the English language;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644640D-7B4A-FA42-8C19-EE1F6F5A0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A simple view of reading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515EDB83-CCB2-A443-90E8-EA911B8CA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8529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u="sng">
                <a:solidFill>
                  <a:schemeClr val="accent2"/>
                </a:solidFill>
                <a:effectLst/>
                <a:latin typeface="Comic Sans MS" panose="030F0902030302020204" pitchFamily="66" charset="0"/>
              </a:rPr>
              <a:t>Word recognition</a:t>
            </a:r>
            <a:r>
              <a:rPr lang="en-GB" altLang="en-US" sz="2800">
                <a:effectLst/>
                <a:latin typeface="Comic Sans MS" panose="030F0902030302020204" pitchFamily="66" charset="0"/>
              </a:rPr>
              <a:t> </a:t>
            </a:r>
            <a:r>
              <a:rPr lang="en-GB" altLang="en-US" sz="2800">
                <a:solidFill>
                  <a:srgbClr val="C00000"/>
                </a:solidFill>
                <a:effectLst/>
                <a:latin typeface="Comic Sans MS" panose="030F0902030302020204" pitchFamily="66" charset="0"/>
              </a:rPr>
              <a:t>(learning to read)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i="1">
                <a:effectLst/>
                <a:latin typeface="Comic Sans MS" panose="030F0902030302020204" pitchFamily="66" charset="0"/>
              </a:rPr>
              <a:t>The ability to recognise and understand the words on the page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400">
              <a:effectLst/>
              <a:latin typeface="Comic Sans MS" panose="030F09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u="sng">
                <a:solidFill>
                  <a:schemeClr val="accent2"/>
                </a:solidFill>
                <a:effectLst/>
                <a:latin typeface="Comic Sans MS" panose="030F0902030302020204" pitchFamily="66" charset="0"/>
              </a:rPr>
              <a:t>Language comprehension</a:t>
            </a:r>
            <a:r>
              <a:rPr lang="en-GB" altLang="en-US" sz="2800">
                <a:effectLst/>
                <a:latin typeface="Comic Sans MS" panose="030F0902030302020204" pitchFamily="66" charset="0"/>
              </a:rPr>
              <a:t> </a:t>
            </a:r>
            <a:r>
              <a:rPr lang="en-GB" altLang="en-US" sz="2800">
                <a:solidFill>
                  <a:srgbClr val="C00000"/>
                </a:solidFill>
                <a:effectLst/>
                <a:latin typeface="Comic Sans MS" panose="030F0902030302020204" pitchFamily="66" charset="0"/>
              </a:rPr>
              <a:t>(reading to learn)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i="1">
                <a:effectLst/>
                <a:latin typeface="Comic Sans MS" panose="030F0902030302020204" pitchFamily="66" charset="0"/>
              </a:rPr>
              <a:t>The ability to understand language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E847A545-30A0-8D48-B18F-5A348D750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735513"/>
            <a:ext cx="485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 dirty="0">
                <a:latin typeface="Comic Sans MS" panose="030F0902030302020204" pitchFamily="66" charset="0"/>
              </a:rPr>
              <a:t>Click on the speaker icon for the voice over</a:t>
            </a:r>
            <a:endParaRPr lang="en-GB" altLang="en-US" sz="1800" dirty="0"/>
          </a:p>
        </p:txBody>
      </p:sp>
      <p:pic>
        <p:nvPicPr>
          <p:cNvPr id="2" name="Audio Recording 14 Sep 2021 at 19:09:49" descr="Audio Recording 14 Sep 2021 at 19:09:49">
            <a:hlinkClick r:id="" action="ppaction://media"/>
            <a:extLst>
              <a:ext uri="{FF2B5EF4-FFF2-40B4-BE49-F238E27FC236}">
                <a16:creationId xmlns:a16="http://schemas.microsoft.com/office/drawing/2014/main" id="{B43E4C88-D81D-A345-B19C-DE77E07CC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4152" y="451405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24F5B7F-17E6-3442-96E0-90B8F8DF7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Videos and extra information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91A6FDAD-360A-D14A-BED8-66B80727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3193">
            <a:off x="781050" y="2232025"/>
            <a:ext cx="48863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>
            <a:extLst>
              <a:ext uri="{FF2B5EF4-FFF2-40B4-BE49-F238E27FC236}">
                <a16:creationId xmlns:a16="http://schemas.microsoft.com/office/drawing/2014/main" id="{2D960732-AA07-7943-AB61-BAF01EFD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445125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Please go to the Oxford Owl website where you can view some parent videos all about the teaching of phonics: </a:t>
            </a:r>
            <a:r>
              <a:rPr lang="en-GB" altLang="en-US" sz="1800">
                <a:hlinkClick r:id="rId3"/>
              </a:rPr>
              <a:t>Learn to read with phonics | Oxford Owl</a:t>
            </a:r>
            <a:endParaRPr lang="en-GB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F9EBB10-4396-3F4F-B5CC-5682D4549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81000"/>
            <a:ext cx="8578850" cy="1371600"/>
          </a:xfrm>
        </p:spPr>
        <p:txBody>
          <a:bodyPr/>
          <a:lstStyle/>
          <a:p>
            <a:r>
              <a:rPr lang="en-GB" altLang="en-US"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Wordless Books </a:t>
            </a:r>
            <a:br>
              <a:rPr lang="en-GB" altLang="en-US"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</a:br>
            <a:r>
              <a:rPr lang="en-GB" altLang="en-US"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(Lilac book band)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095D6892-6655-C54B-A2CB-D555258F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9588"/>
            <a:ext cx="44196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8">
            <a:extLst>
              <a:ext uri="{FF2B5EF4-FFF2-40B4-BE49-F238E27FC236}">
                <a16:creationId xmlns:a16="http://schemas.microsoft.com/office/drawing/2014/main" id="{2ADF7805-760F-B040-90BB-B7626E439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28332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latin typeface="Comic Sans MS" panose="030F0902030302020204" pitchFamily="66" charset="0"/>
              </a:rPr>
              <a:t>Click on the speaker icon for the voice over</a:t>
            </a:r>
            <a:endParaRPr lang="en-GB" altLang="en-US" sz="1800"/>
          </a:p>
        </p:txBody>
      </p:sp>
      <p:pic>
        <p:nvPicPr>
          <p:cNvPr id="3" name="Audio Recording 14 Sep 2021 at 19:19:01" descr="Audio Recording 14 Sep 2021 at 19:19:01">
            <a:hlinkClick r:id="" action="ppaction://media"/>
            <a:extLst>
              <a:ext uri="{FF2B5EF4-FFF2-40B4-BE49-F238E27FC236}">
                <a16:creationId xmlns:a16="http://schemas.microsoft.com/office/drawing/2014/main" id="{20E76D5B-8042-3D4F-A73C-09D13F2A9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044" y="58404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B56E246-CF3F-5949-9CA4-B7376E78F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8229600" cy="1371600"/>
          </a:xfrm>
        </p:spPr>
        <p:txBody>
          <a:bodyPr/>
          <a:lstStyle/>
          <a:p>
            <a:r>
              <a:rPr lang="en-GB" altLang="en-US" sz="4000">
                <a:solidFill>
                  <a:schemeClr val="tx1"/>
                </a:solidFill>
                <a:effectLst/>
                <a:latin typeface="Comic Sans MS" panose="030F0902030302020204" pitchFamily="66" charset="0"/>
              </a:rPr>
              <a:t>Listening to your child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EE14-2C70-46D1-9764-F91F6CB2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200" y="1557338"/>
            <a:ext cx="4629150" cy="46275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sz="2000" dirty="0">
                <a:latin typeface="Comic Sans MS" panose="030F0702030302020204" pitchFamily="66" charset="0"/>
              </a:rPr>
              <a:t>Please support your child’s progress with their learning by listening to them read </a:t>
            </a:r>
            <a:r>
              <a:rPr lang="en-GB" sz="2000" u="sng" dirty="0">
                <a:latin typeface="Comic Sans MS" panose="030F0702030302020204" pitchFamily="66" charset="0"/>
              </a:rPr>
              <a:t>at least three times a week</a:t>
            </a:r>
            <a:r>
              <a:rPr lang="en-GB" sz="2000" dirty="0">
                <a:latin typeface="Comic Sans MS" panose="030F0702030302020204" pitchFamily="66" charset="0"/>
              </a:rPr>
              <a:t>. This makes a huge difference to their progress and enjoyment of reading.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sz="2000" dirty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sz="2000" dirty="0">
                <a:latin typeface="Comic Sans MS" panose="030F0702030302020204" pitchFamily="66" charset="0"/>
              </a:rPr>
              <a:t>Please also make sure that you are writing a comment in their yellow reading log book about their bedtime book, their reading book or any comics or books that you are reading at home.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35E2566-B9C5-E14C-96DC-694D3B24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300288"/>
            <a:ext cx="3884613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">
            <a:extLst>
              <a:ext uri="{FF2B5EF4-FFF2-40B4-BE49-F238E27FC236}">
                <a16:creationId xmlns:a16="http://schemas.microsoft.com/office/drawing/2014/main" id="{FD0675CA-70E3-C54A-A6B9-9AAAC460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6378575"/>
            <a:ext cx="485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1">
                <a:latin typeface="Comic Sans MS" panose="030F0902030302020204" pitchFamily="66" charset="0"/>
              </a:rPr>
              <a:t>Click on the speaker icon for the voice over</a:t>
            </a:r>
            <a:endParaRPr lang="en-GB" altLang="en-US" sz="1800"/>
          </a:p>
        </p:txBody>
      </p:sp>
      <p:pic>
        <p:nvPicPr>
          <p:cNvPr id="2" name="Audio Recording 14 Sep 2021 at 19:20:33" descr="Audio Recording 14 Sep 2021 at 19:20:33">
            <a:hlinkClick r:id="" action="ppaction://media"/>
            <a:extLst>
              <a:ext uri="{FF2B5EF4-FFF2-40B4-BE49-F238E27FC236}">
                <a16:creationId xmlns:a16="http://schemas.microsoft.com/office/drawing/2014/main" id="{2A0A98D4-F1E6-1F47-9DD9-38C048348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136" y="586672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70175DBD-9E0F-40FA-A9C8-8DD728C096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4968875" cy="50403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GB" sz="2400" dirty="0">
                <a:latin typeface="Comic Sans MS" panose="030F0702030302020204" pitchFamily="66" charset="0"/>
                <a:ea typeface="+mn-ea"/>
                <a:cs typeface="+mn-cs"/>
              </a:rPr>
              <a:t>Enunciation is how we say each sound.</a:t>
            </a:r>
            <a:endParaRPr lang="en-GB" sz="24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GB" sz="2400" dirty="0">
                <a:latin typeface="Comic Sans MS" panose="030F0702030302020204" pitchFamily="66" charset="0"/>
                <a:ea typeface="+mn-ea"/>
                <a:cs typeface="+mn-cs"/>
              </a:rPr>
              <a:t>Sounds (phonemes) should be spoken very clearly to avoid any confusion.</a:t>
            </a:r>
          </a:p>
          <a:p>
            <a:pPr eaLnBrk="1" hangingPunct="1">
              <a:defRPr/>
            </a:pPr>
            <a:r>
              <a:rPr lang="en-GB" sz="2400" dirty="0">
                <a:latin typeface="Comic Sans MS" panose="030F0702030302020204" pitchFamily="66" charset="0"/>
                <a:ea typeface="+mn-ea"/>
                <a:cs typeface="+mn-cs"/>
              </a:rPr>
              <a:t>Ensure that you are pronouncing the sounds correctly e.g. ‘mmm’ not ‘m-uh’. </a:t>
            </a:r>
          </a:p>
          <a:p>
            <a:pPr eaLnBrk="1" hangingPunct="1">
              <a:defRPr/>
            </a:pPr>
            <a:r>
              <a:rPr lang="en-GB" sz="2400" dirty="0">
                <a:latin typeface="Comic Sans MS" panose="030F0702030302020204" pitchFamily="66" charset="0"/>
                <a:ea typeface="+mn-ea"/>
                <a:cs typeface="+mn-cs"/>
              </a:rPr>
              <a:t>Visit the Oxford Owl website for a guide for how to pronounce each sound correctly: </a:t>
            </a:r>
            <a:r>
              <a:rPr lang="en-GB" sz="2400" dirty="0">
                <a:hlinkClick r:id="rId3"/>
              </a:rPr>
              <a:t>Oxford Owl: Phonics</a:t>
            </a:r>
            <a:endParaRPr lang="en-GB" sz="2400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GB" sz="280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GB" sz="280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GB" sz="280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FB2DFD-3756-4E36-98F7-A834BB9D87A5}"/>
              </a:ext>
            </a:extLst>
          </p:cNvPr>
          <p:cNvSpPr txBox="1">
            <a:spLocks/>
          </p:cNvSpPr>
          <p:nvPr/>
        </p:nvSpPr>
        <p:spPr bwMode="auto">
          <a:xfrm>
            <a:off x="-44450" y="73025"/>
            <a:ext cx="8578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kern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Enunciation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BDA76451-6260-2F49-8D41-FDBF3012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276475"/>
            <a:ext cx="3505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xtured">
  <a:themeElements>
    <a:clrScheme name="Textured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1416</TotalTime>
  <Words>831</Words>
  <Application>Microsoft Macintosh PowerPoint</Application>
  <PresentationFormat>On-screen Show (4:3)</PresentationFormat>
  <Paragraphs>105</Paragraphs>
  <Slides>17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Tahoma</vt:lpstr>
      <vt:lpstr>MS PGothic</vt:lpstr>
      <vt:lpstr>Arial</vt:lpstr>
      <vt:lpstr>Wingdings</vt:lpstr>
      <vt:lpstr>Comic Sans MS</vt:lpstr>
      <vt:lpstr>Times New Roman</vt:lpstr>
      <vt:lpstr>Aharoni</vt:lpstr>
      <vt:lpstr>Textured</vt:lpstr>
      <vt:lpstr>PowerPoint Presentation</vt:lpstr>
      <vt:lpstr>What is  phonics? </vt:lpstr>
      <vt:lpstr>PowerPoint Presentation</vt:lpstr>
      <vt:lpstr>PowerPoint Presentation</vt:lpstr>
      <vt:lpstr>A simple view of reading</vt:lpstr>
      <vt:lpstr>Videos and extra information</vt:lpstr>
      <vt:lpstr>Wordless Books  (Lilac book band)</vt:lpstr>
      <vt:lpstr>Listening to your child read</vt:lpstr>
      <vt:lpstr>PowerPoint Presentation</vt:lpstr>
      <vt:lpstr>PowerPoint Presentation</vt:lpstr>
      <vt:lpstr>PowerPoint Presentation</vt:lpstr>
      <vt:lpstr>PowerPoint Presentation</vt:lpstr>
      <vt:lpstr>‘Red’ Words</vt:lpstr>
      <vt:lpstr>PowerPoint Presentation</vt:lpstr>
      <vt:lpstr>PowerPoint Presentation</vt:lpstr>
      <vt:lpstr>Sound buttons</vt:lpstr>
      <vt:lpstr>PowerPoint Presentation</vt:lpstr>
    </vt:vector>
  </TitlesOfParts>
  <Company>LEICS 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LEICS CC</dc:creator>
  <cp:lastModifiedBy>Tom Loomes</cp:lastModifiedBy>
  <cp:revision>74</cp:revision>
  <dcterms:created xsi:type="dcterms:W3CDTF">2010-10-24T09:16:20Z</dcterms:created>
  <dcterms:modified xsi:type="dcterms:W3CDTF">2021-09-14T18:24:35Z</dcterms:modified>
</cp:coreProperties>
</file>