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9" r:id="rId4"/>
    <p:sldMasterId id="2147483768" r:id="rId5"/>
    <p:sldMasterId id="2147483733" r:id="rId6"/>
  </p:sldMasterIdLst>
  <p:notesMasterIdLst>
    <p:notesMasterId r:id="rId17"/>
  </p:notesMasterIdLst>
  <p:handoutMasterIdLst>
    <p:handoutMasterId r:id="rId18"/>
  </p:handoutMasterIdLst>
  <p:sldIdLst>
    <p:sldId id="256" r:id="rId7"/>
    <p:sldId id="257" r:id="rId8"/>
    <p:sldId id="258" r:id="rId9"/>
    <p:sldId id="259" r:id="rId10"/>
    <p:sldId id="260" r:id="rId11"/>
    <p:sldId id="261" r:id="rId12"/>
    <p:sldId id="264" r:id="rId13"/>
    <p:sldId id="263" r:id="rId14"/>
    <p:sldId id="267" r:id="rId15"/>
    <p:sldId id="266" r:id="rId16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0B8B2-81C9-45A0-9F50-7A1A251C7738}" v="68" dt="2023-09-05T17:39:09.669"/>
    <p1510:client id="{6997F655-A46E-4702-AB8D-E94E34418DF8}" v="56" dt="2023-09-05T13:53:51.860"/>
    <p1510:client id="{BD94BE43-D592-4FA7-A25F-1A78FAAABDCF}" v="2" dt="2023-09-05T17:59:57.425"/>
    <p1510:client id="{D575E4E6-4B36-44D0-8108-16473DC2F4FD}" v="617" dt="2023-09-01T18:00:39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B5C70A-5D37-4FAD-867D-68ABC67A86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37184-73CE-41E0-BF57-30CC127BF2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D7D6B-A9BD-49FC-809D-318BD73F716C}" type="datetime1">
              <a:rPr lang="en-GB" smtClean="0"/>
              <a:t>13/09/2023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A7E9F3-4F8D-490C-A815-3C514E1FB8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A249E-CAB2-477D-8F53-A4C5A6875B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B2E91-FFA5-4D3A-BD15-C93C36C93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151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04F92-D170-48EF-8A5B-D750D732353F}" type="datetime1">
              <a:rPr lang="en-GB" smtClean="0"/>
              <a:pPr/>
              <a:t>13/09/2023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7BC4C-9B40-4F4B-9DBE-0967C605E15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352131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07BC4C-9B40-4F4B-9DBE-0967C605E15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64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41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77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33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3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fld id="{B4C7DCCB-1294-43C7-A556-28B82BA2F0D3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FAB73BC-B049-4115-A692-8D63A059BFB8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06C144-B11B-4AE2-8890-C4AD5FBFB1A1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644055-7008-41D2-8C21-EED4D230233A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rtlCol="0"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 rtlCol="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rtlCol="0"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rtlCol="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 rtlCol="0"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rtlCol="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en-GB" noProof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en-GB" noProof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/>
              <a:pPr rtl="0"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BD96D9-7757-4EC7-B195-80EF40BE4857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 rtlCol="0"/>
          <a:lstStyle>
            <a:lvl1pPr algn="l">
              <a:defRPr>
                <a:latin typeface="+mn-lt"/>
              </a:defRPr>
            </a:lvl1pPr>
          </a:lstStyle>
          <a:p>
            <a:pPr algn="l"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en-GB" noProof="0"/>
              <a:t>Presentation Title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128236E9-4397-4FC8-8F4B-E5633609BBD2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en-GB" noProof="0"/>
              <a:t>Title here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62" name="Text Placeholder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63" name="Text Placeholder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65" name="Text Placeholder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67" name="Text Placeholder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69" name="Text Placeholder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70" name="Text Placeholder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en-GB" noProof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5D9FE5-4382-41B8-A5F2-F26C694AFEEA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FEE6B4-EC43-44F5-A0D4-3A2F90085A48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120D08-F6F4-4DD0-ACE5-257DD53DAEDA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0E15F0-ABFD-4AD9-AE93-F5E4ABF3A169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9CA4A8-DCE4-4F8D-898F-4C37AB3081AD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endParaRPr lang="en-GB" noProof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en-GB" noProof="0" smtClean="0"/>
              <a:pPr rtl="0"/>
              <a:t>‹#›</a:t>
            </a:fld>
            <a:endParaRPr lang="en-GB" noProof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75A005F-C499-4A9D-9776-22AB0A83E408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en-GB" noProof="0" smtClean="0"/>
              <a:pPr rtl="0"/>
              <a:t>‹#›</a:t>
            </a:fld>
            <a:endParaRPr lang="en-GB" noProof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89FCD30-247F-4CF5-9E39-E735306F1E6A}" type="datetime1">
              <a:rPr lang="en-GB" noProof="0" smtClean="0"/>
              <a:t>13/09/2023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FAB73BC-B049-4115-A692-8D63A059BFB8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91" r:id="rId2"/>
    <p:sldLayoutId id="2147483790" r:id="rId3"/>
    <p:sldLayoutId id="2147483793" r:id="rId4"/>
    <p:sldLayoutId id="2147483794" r:id="rId5"/>
    <p:sldLayoutId id="2147483792" r:id="rId6"/>
    <p:sldLayoutId id="2147483795" r:id="rId7"/>
    <p:sldLayoutId id="2147483796" r:id="rId8"/>
    <p:sldLayoutId id="214748379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en-GB" noProof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en-GB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GB" noProof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en-GB">
                <a:solidFill>
                  <a:schemeClr val="accent2">
                    <a:lumMod val="75000"/>
                  </a:schemeClr>
                </a:solidFill>
              </a:rPr>
              <a:t>Year one open evening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FA79-7EEC-90DA-B4E8-B5EE7DA62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Any questions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35618-E074-BCC8-972D-0A95D04B03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Thank you for coming.</a:t>
            </a:r>
          </a:p>
        </p:txBody>
      </p:sp>
    </p:spTree>
    <p:extLst>
      <p:ext uri="{BB962C8B-B14F-4D97-AF65-F5344CB8AC3E}">
        <p14:creationId xmlns:p14="http://schemas.microsoft.com/office/powerpoint/2010/main" val="73788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0C399B-6B8C-BBF2-E545-A4C49B090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Phonics.</a:t>
            </a:r>
            <a:br>
              <a:rPr lang="en-GB"/>
            </a:b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BF4FF-8D0D-485F-54DA-911A19466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Daily 40 minutes session in groups across Key stage One.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262626"/>
              </a:buClr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Speed sound flashcards  (focus sound for the day).</a:t>
            </a: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262626"/>
              </a:buClr>
              <a:buNone/>
            </a:pP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Word cards with focus sound in (special friends, Fred talk, read the word).</a:t>
            </a:r>
          </a:p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Fred in their head then speedy reading.</a:t>
            </a:r>
          </a:p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Alien words  (part of the Phonics test – June 2024).</a:t>
            </a:r>
          </a:p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Assessment  - every 6 weeks.</a:t>
            </a:r>
          </a:p>
          <a:p>
            <a:pPr>
              <a:buClr>
                <a:srgbClr val="262626"/>
              </a:buClr>
            </a:pP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262626"/>
              </a:buClr>
            </a:pP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262626"/>
              </a:buClr>
            </a:pP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31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B7F763-ACE5-7E2A-68D2-B2A1C770C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Spelling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1B39A-C830-9BEB-1F3E-DC1DB91E6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Linked to the focus sound – Fred fingers, pinch the sound.</a:t>
            </a:r>
          </a:p>
          <a:p>
            <a:pPr>
              <a:buClr>
                <a:srgbClr val="262626"/>
              </a:buClr>
            </a:pPr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Children then write the word in their books.</a:t>
            </a:r>
          </a:p>
          <a:p>
            <a:pPr>
              <a:buClr>
                <a:srgbClr val="262626"/>
              </a:buClr>
            </a:pP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262626"/>
              </a:buClr>
            </a:pP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262626"/>
              </a:buClr>
              <a:buNone/>
            </a:pP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262626"/>
              </a:buClr>
            </a:pPr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8076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C2A3EB-FA6A-57AC-2968-E8D63FEA9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Reading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11AAE-CA53-9214-DC1C-9F2FD57EE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Class books are a focus for the week.</a:t>
            </a:r>
          </a:p>
          <a:p>
            <a:pPr>
              <a:buClr>
                <a:srgbClr val="262626"/>
              </a:buClr>
            </a:pPr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Children will partner practise story words, red words, and speedy words.</a:t>
            </a:r>
          </a:p>
          <a:p>
            <a:pPr marL="0" indent="0">
              <a:buClr>
                <a:srgbClr val="262626"/>
              </a:buClr>
              <a:buNone/>
            </a:pPr>
            <a:r>
              <a:rPr lang="en-GB" b="1">
                <a:solidFill>
                  <a:schemeClr val="tx1">
                    <a:lumMod val="75000"/>
                    <a:lumOff val="25000"/>
                  </a:schemeClr>
                </a:solidFill>
              </a:rPr>
              <a:t>End of year expectations.</a:t>
            </a:r>
          </a:p>
          <a:p>
            <a:pPr>
              <a:buClr>
                <a:srgbClr val="262626"/>
              </a:buClr>
            </a:pPr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Children will read the text several times throughout the week practising fluency, voice choice and  reading comprehension skills.</a:t>
            </a:r>
          </a:p>
          <a:p>
            <a:pPr>
              <a:buClr>
                <a:srgbClr val="262626"/>
              </a:buClr>
            </a:pPr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Grammar focus, spelling and sentence writing linked to the text.</a:t>
            </a:r>
          </a:p>
        </p:txBody>
      </p:sp>
    </p:spTree>
    <p:extLst>
      <p:ext uri="{BB962C8B-B14F-4D97-AF65-F5344CB8AC3E}">
        <p14:creationId xmlns:p14="http://schemas.microsoft.com/office/powerpoint/2010/main" val="3809477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n-GB">
                <a:solidFill>
                  <a:srgbClr val="FFFFFF"/>
                </a:solidFill>
              </a:rPr>
              <a:t>Maths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en-GB">
              <a:solidFill>
                <a:srgbClr val="FFFFFF"/>
              </a:solidFill>
            </a:endParaRPr>
          </a:p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48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601877" cy="4069080"/>
          </a:xfrm>
        </p:spPr>
        <p:txBody>
          <a:bodyPr rtlCol="0"/>
          <a:lstStyle/>
          <a:p>
            <a:r>
              <a:rPr lang="en-GB">
                <a:solidFill>
                  <a:srgbClr val="FFFFFF"/>
                </a:solidFill>
              </a:rPr>
              <a:t>End of Year 1 number  </a:t>
            </a:r>
            <a:br>
              <a:rPr lang="en-GB">
                <a:solidFill>
                  <a:srgbClr val="FFFFFF"/>
                </a:solidFill>
              </a:rPr>
            </a:br>
            <a:r>
              <a:rPr lang="en-GB">
                <a:solidFill>
                  <a:srgbClr val="FFFFFF"/>
                </a:solidFill>
              </a:rPr>
              <a:t>expectations are: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7"/>
            <a:ext cx="5949146" cy="4424047"/>
          </a:xfrm>
        </p:spPr>
        <p:txBody>
          <a:bodyPr rtlCol="0"/>
          <a:lstStyle/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202124"/>
                </a:solidFill>
                <a:effectLst/>
                <a:latin typeface="Google Sans"/>
              </a:rPr>
              <a:t>Read and write numbers to 100</a:t>
            </a:r>
            <a:r>
              <a:rPr lang="en-GB">
                <a:solidFill>
                  <a:srgbClr val="202124"/>
                </a:solidFill>
                <a:latin typeface="Google Sans"/>
              </a:rPr>
              <a:t>.</a:t>
            </a:r>
            <a:endParaRPr lang="en-GB" b="0" i="0">
              <a:solidFill>
                <a:srgbClr val="202124"/>
              </a:solidFill>
              <a:effectLst/>
              <a:latin typeface="Google San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>
                <a:solidFill>
                  <a:srgbClr val="202124"/>
                </a:solidFill>
                <a:latin typeface="Google Sans"/>
              </a:rPr>
              <a:t>W</a:t>
            </a:r>
            <a:r>
              <a:rPr lang="en-GB" b="0" i="0">
                <a:solidFill>
                  <a:srgbClr val="202124"/>
                </a:solidFill>
                <a:effectLst/>
                <a:latin typeface="Google Sans"/>
              </a:rPr>
              <a:t>riting numbers to 20 in words and numerals.</a:t>
            </a:r>
            <a:r>
              <a:rPr lang="en-GB">
                <a:solidFill>
                  <a:srgbClr val="202124"/>
                </a:solidFill>
                <a:latin typeface="Google Sans"/>
              </a:rPr>
              <a:t> </a:t>
            </a:r>
            <a:endParaRPr lang="en-GB" b="0" i="0">
              <a:solidFill>
                <a:srgbClr val="202124"/>
              </a:solidFill>
              <a:effectLst/>
              <a:latin typeface="Google San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202124"/>
                </a:solidFill>
                <a:effectLst/>
                <a:latin typeface="Google Sans"/>
              </a:rPr>
              <a:t>Count in multiples of 2, 5 and 10.</a:t>
            </a:r>
            <a:endParaRPr lang="en-GB">
              <a:solidFill>
                <a:srgbClr val="202124"/>
              </a:solidFill>
              <a:latin typeface="Google San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202124"/>
                </a:solidFill>
                <a:effectLst/>
                <a:latin typeface="Google Sans"/>
              </a:rPr>
              <a:t>Find one more and one less than any given number.</a:t>
            </a:r>
            <a:r>
              <a:rPr lang="en-GB">
                <a:solidFill>
                  <a:srgbClr val="202124"/>
                </a:solidFill>
                <a:latin typeface="Google Sans"/>
              </a:rPr>
              <a:t> </a:t>
            </a:r>
            <a:endParaRPr lang="en-GB"/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202124"/>
                </a:solidFill>
                <a:effectLst/>
                <a:latin typeface="Google Sans"/>
              </a:rPr>
              <a:t>Know and use number bonds to all numbers within 20.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8B647-084C-492D-A242-148BEA5B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cap="none" spc="0" normalizeH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9/3/20XX</a:t>
            </a:r>
          </a:p>
        </p:txBody>
      </p:sp>
    </p:spTree>
    <p:extLst>
      <p:ext uri="{BB962C8B-B14F-4D97-AF65-F5344CB8AC3E}">
        <p14:creationId xmlns:p14="http://schemas.microsoft.com/office/powerpoint/2010/main" val="341607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n-GB"/>
              <a:t>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08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67F229A-48C3-4BE7-96EC-3C05DC7F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Year 1 writing expectations are: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041F48D-F184-4F9F-B5AC-F127F0898F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63297" y="501426"/>
            <a:ext cx="6183864" cy="6123457"/>
          </a:xfrm>
        </p:spPr>
        <p:txBody>
          <a:bodyPr rtlCol="0">
            <a:noAutofit/>
          </a:bodyPr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2100">
                <a:solidFill>
                  <a:srgbClr val="4D5156"/>
                </a:solidFill>
                <a:latin typeface="Comic Sans MS" panose="030F0702030302020204" pitchFamily="66" charset="0"/>
              </a:rPr>
              <a:t>To use their own simple story ideas or retell a familiar story using short, simplistic sentences.</a:t>
            </a:r>
            <a:endParaRPr lang="en-GB" sz="2100" i="0">
              <a:solidFill>
                <a:srgbClr val="4D5156"/>
              </a:solidFill>
              <a:effectLst/>
              <a:latin typeface="Comic Sans MS" panose="030F0702030302020204" pitchFamily="66" charset="0"/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sz="2100" i="0">
                <a:solidFill>
                  <a:srgbClr val="4D5156"/>
                </a:solidFill>
                <a:effectLst/>
                <a:latin typeface="Comic Sans MS" panose="030F0702030302020204" pitchFamily="66" charset="0"/>
              </a:rPr>
              <a:t>To reread their writing aloud to check that it makes sense.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100" i="0">
                <a:solidFill>
                  <a:srgbClr val="4D5156"/>
                </a:solidFill>
                <a:effectLst/>
                <a:latin typeface="Comic Sans MS"/>
              </a:rPr>
              <a:t>To use adjectives.</a:t>
            </a:r>
            <a:r>
              <a:rPr lang="en-GB" sz="2100">
                <a:solidFill>
                  <a:srgbClr val="4D5156"/>
                </a:solidFill>
                <a:latin typeface="Comic Sans MS"/>
              </a:rPr>
              <a:t> </a:t>
            </a:r>
            <a:endParaRPr lang="en-GB" sz="2100" i="0">
              <a:solidFill>
                <a:srgbClr val="4D5156"/>
              </a:solidFill>
              <a:effectLst/>
              <a:latin typeface="Comic Sans MS" panose="030F0702030302020204" pitchFamily="66" charset="0"/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sz="2100" i="0">
                <a:solidFill>
                  <a:srgbClr val="4D5156"/>
                </a:solidFill>
                <a:effectLst/>
                <a:latin typeface="Comic Sans MS" panose="030F0702030302020204" pitchFamily="66" charset="0"/>
              </a:rPr>
              <a:t>To use simple sentence structures: capital letters, finger spaces and ful</a:t>
            </a:r>
            <a:r>
              <a:rPr lang="en-GB" sz="2100">
                <a:solidFill>
                  <a:srgbClr val="4D5156"/>
                </a:solidFill>
                <a:latin typeface="Comic Sans MS" panose="030F0702030302020204" pitchFamily="66" charset="0"/>
              </a:rPr>
              <a:t>l stops.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sz="2100">
                <a:solidFill>
                  <a:srgbClr val="4D5156"/>
                </a:solidFill>
                <a:latin typeface="Comic Sans MS" panose="030F0702030302020204" pitchFamily="66" charset="0"/>
              </a:rPr>
              <a:t>To use their phonics to spell words and to know the red words by heart.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sz="2100">
                <a:solidFill>
                  <a:srgbClr val="002060"/>
                </a:solidFill>
                <a:latin typeface="Comic Sans MS" panose="030F0702030302020204" pitchFamily="66" charset="0"/>
              </a:rPr>
              <a:t>To write a series of sentences that flow</a:t>
            </a:r>
            <a:r>
              <a:rPr lang="en-GB" sz="2100">
                <a:solidFill>
                  <a:srgbClr val="4D5156"/>
                </a:solidFill>
                <a:latin typeface="Comic Sans MS" panose="030F0702030302020204" pitchFamily="66" charset="0"/>
              </a:rPr>
              <a:t>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sz="2100">
                <a:solidFill>
                  <a:srgbClr val="002060"/>
                </a:solidFill>
                <a:latin typeface="Comic Sans MS" panose="030F0702030302020204" pitchFamily="66" charset="0"/>
              </a:rPr>
              <a:t>To build on their sentences through conjunctions and varying sentence openers.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sz="2100">
                <a:solidFill>
                  <a:srgbClr val="002060"/>
                </a:solidFill>
                <a:latin typeface="Comic Sans MS"/>
              </a:rPr>
              <a:t>To use punctuation: commas, question marks and examination marks.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sz="2100">
                <a:solidFill>
                  <a:srgbClr val="002060"/>
                </a:solidFill>
                <a:latin typeface="Comic Sans MS" panose="030F0702030302020204" pitchFamily="66" charset="0"/>
              </a:rPr>
              <a:t>To form all letters correctly and consistent in size, sitting on the line.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9C693BAD-6B4E-48AD-88BF-D933B374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9/3/20XX</a:t>
            </a:r>
          </a:p>
        </p:txBody>
      </p:sp>
    </p:spTree>
    <p:extLst>
      <p:ext uri="{BB962C8B-B14F-4D97-AF65-F5344CB8AC3E}">
        <p14:creationId xmlns:p14="http://schemas.microsoft.com/office/powerpoint/2010/main" val="302608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67F229A-48C3-4BE7-96EC-3C05DC7F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Handwriting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041F48D-F184-4F9F-B5AC-F127F0898F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136525"/>
            <a:ext cx="5851160" cy="6584949"/>
          </a:xfrm>
        </p:spPr>
        <p:txBody>
          <a:bodyPr rtlCol="0">
            <a:noAutofit/>
          </a:bodyPr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2060"/>
                </a:solidFill>
                <a:latin typeface="Comic Sans MS" panose="030F0702030302020204" pitchFamily="66" charset="0"/>
              </a:rPr>
              <a:t>Pencil grip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2060"/>
                </a:solidFill>
                <a:latin typeface="Comic Sans MS" panose="030F0702030302020204" pitchFamily="66" charset="0"/>
              </a:rPr>
              <a:t>Starting and ending point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2060"/>
                </a:solidFill>
                <a:latin typeface="Comic Sans MS" panose="030F0702030302020204" pitchFamily="66" charset="0"/>
              </a:rPr>
              <a:t>Orientation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2060"/>
                </a:solidFill>
                <a:latin typeface="Comic Sans MS" panose="030F0702030302020204" pitchFamily="66" charset="0"/>
              </a:rPr>
              <a:t>Rhymes linked to RWI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2060"/>
                </a:solidFill>
                <a:latin typeface="Comic Sans MS" panose="030F0702030302020204" pitchFamily="66" charset="0"/>
              </a:rPr>
              <a:t>Lines to help with sizing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9C693BAD-6B4E-48AD-88BF-D933B374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9/3/20XX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1B9E4CF7-70FB-40DF-BE47-6E5AE315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/>
              <a:t>Presentation Title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1EA167B-7079-4284-997F-7309C510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6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167138_TF78504181_Win32" id="{C0282433-D7EF-45DF-A8F6-65451AB0B295}" vid="{7A5F5F68-7204-400F-A78C-9EE75BE45B56}"/>
    </a:ext>
  </a:extLst>
</a:theme>
</file>

<file path=ppt/theme/theme3.xml><?xml version="1.0" encoding="utf-8"?>
<a:theme xmlns:a="http://schemas.openxmlformats.org/drawingml/2006/main" name="Brush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996_TF89080264_Win32" id="{3731C29E-5360-473C-90D9-D1C830F1D8DB}" vid="{D8C77459-7CB2-421D-BDB2-D3DF8339E01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D26BDA5565C44395EF256D21701690" ma:contentTypeVersion="14" ma:contentTypeDescription="Create a new document." ma:contentTypeScope="" ma:versionID="1424be4789419a3baddca52bc0d23de4">
  <xsd:schema xmlns:xsd="http://www.w3.org/2001/XMLSchema" xmlns:xs="http://www.w3.org/2001/XMLSchema" xmlns:p="http://schemas.microsoft.com/office/2006/metadata/properties" xmlns:ns2="2baaa62d-5683-47fe-8c33-ca28771320c4" xmlns:ns3="d25c5918-862a-40f5-bdb7-fe9ca5ee7ebf" targetNamespace="http://schemas.microsoft.com/office/2006/metadata/properties" ma:root="true" ma:fieldsID="17bcdf66207c1b4959833f021bc95b5a" ns2:_="" ns3:_="">
    <xsd:import namespace="2baaa62d-5683-47fe-8c33-ca28771320c4"/>
    <xsd:import namespace="d25c5918-862a-40f5-bdb7-fe9ca5ee7e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aa62d-5683-47fe-8c33-ca28771320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dbf4195-17c1-4889-b726-9c64e07ce7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5c5918-862a-40f5-bdb7-fe9ca5ee7eb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031f1d7-a37b-4af7-afa6-ad6fd3d0d186}" ma:internalName="TaxCatchAll" ma:showField="CatchAllData" ma:web="d25c5918-862a-40f5-bdb7-fe9ca5ee7e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aaa62d-5683-47fe-8c33-ca28771320c4">
      <Terms xmlns="http://schemas.microsoft.com/office/infopath/2007/PartnerControls"/>
    </lcf76f155ced4ddcb4097134ff3c332f>
    <TaxCatchAll xmlns="d25c5918-862a-40f5-bdb7-fe9ca5ee7eb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008CAC-81AF-4251-A42C-498EFA3F3984}">
  <ds:schemaRefs>
    <ds:schemaRef ds:uri="2baaa62d-5683-47fe-8c33-ca28771320c4"/>
    <ds:schemaRef ds:uri="d25c5918-862a-40f5-bdb7-fe9ca5ee7eb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3EF7320-2BAA-4E44-940D-8017FAE60173}">
  <ds:schemaRefs>
    <ds:schemaRef ds:uri="2baaa62d-5683-47fe-8c33-ca28771320c4"/>
    <ds:schemaRef ds:uri="d25c5918-862a-40f5-bdb7-fe9ca5ee7ebf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598272B-7AC3-4336-8B08-C23F14F09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369</Words>
  <Application>Microsoft Office PowerPoint</Application>
  <PresentationFormat>Widescreen</PresentationFormat>
  <Paragraphs>59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Avenir Next LT Pro</vt:lpstr>
      <vt:lpstr>Calibri</vt:lpstr>
      <vt:lpstr>Century Gothic</vt:lpstr>
      <vt:lpstr>Comic Sans MS</vt:lpstr>
      <vt:lpstr>Elephant</vt:lpstr>
      <vt:lpstr>Garamond</vt:lpstr>
      <vt:lpstr>Google Sans</vt:lpstr>
      <vt:lpstr>Tw Cen MT</vt:lpstr>
      <vt:lpstr>Savon</vt:lpstr>
      <vt:lpstr>ShapesVTI</vt:lpstr>
      <vt:lpstr>Brush</vt:lpstr>
      <vt:lpstr>Year one open evening</vt:lpstr>
      <vt:lpstr>Phonics. </vt:lpstr>
      <vt:lpstr>Spelling</vt:lpstr>
      <vt:lpstr>Reading </vt:lpstr>
      <vt:lpstr>Maths</vt:lpstr>
      <vt:lpstr>End of Year 1 number   expectations are:</vt:lpstr>
      <vt:lpstr>Writing</vt:lpstr>
      <vt:lpstr>Year 1 writing expectations are: </vt:lpstr>
      <vt:lpstr>Handwriting</vt:lpstr>
      <vt:lpstr>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 Grimwood</cp:lastModifiedBy>
  <cp:revision>1</cp:revision>
  <dcterms:created xsi:type="dcterms:W3CDTF">2023-09-01T17:38:37Z</dcterms:created>
  <dcterms:modified xsi:type="dcterms:W3CDTF">2023-09-13T15:50:39Z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0x01010033D26BDA5565C44395EF256D21701690</vt:lpwstr>
  </property>
  <property fmtid="{D5CDD505-2E9C-101B-9397-08002B2CF9AE}" pid="3" name="MediaServiceImageTags">
    <vt:lpwstr/>
  </property>
</Properties>
</file>